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4"/>
  </p:notesMasterIdLst>
  <p:sldIdLst>
    <p:sldId id="258" r:id="rId2"/>
    <p:sldId id="259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94"/>
  </p:normalViewPr>
  <p:slideViewPr>
    <p:cSldViewPr snapToGrid="0" snapToObjects="1">
      <p:cViewPr varScale="1">
        <p:scale>
          <a:sx n="81" d="100"/>
          <a:sy n="81" d="100"/>
        </p:scale>
        <p:origin x="725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7D6E7FF-9746-3347-952B-B4558C046BA7}" type="datetimeFigureOut">
              <a:rPr lang="en-US" smtClean="0"/>
              <a:t>7/2/2020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6654E1D-BC30-CB49-AE8B-1D6C6EC203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53856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6654E1D-BC30-CB49-AE8B-1D6C6EC20381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904197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6654E1D-BC30-CB49-AE8B-1D6C6EC20381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96739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3B9624-F5C6-A442-BA5D-38EC69BF4D7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1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6057546-0655-1141-82C3-15E0DEBD11C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1" y="3602039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196" indent="0" algn="ctr">
              <a:buNone/>
              <a:defRPr sz="2000"/>
            </a:lvl2pPr>
            <a:lvl3pPr marL="914391" indent="0" algn="ctr">
              <a:buNone/>
              <a:defRPr sz="1800"/>
            </a:lvl3pPr>
            <a:lvl4pPr marL="1371587" indent="0" algn="ctr">
              <a:buNone/>
              <a:defRPr sz="1600"/>
            </a:lvl4pPr>
            <a:lvl5pPr marL="1828783" indent="0" algn="ctr">
              <a:buNone/>
              <a:defRPr sz="1600"/>
            </a:lvl5pPr>
            <a:lvl6pPr marL="2285978" indent="0" algn="ctr">
              <a:buNone/>
              <a:defRPr sz="1600"/>
            </a:lvl6pPr>
            <a:lvl7pPr marL="2743174" indent="0" algn="ctr">
              <a:buNone/>
              <a:defRPr sz="1600"/>
            </a:lvl7pPr>
            <a:lvl8pPr marL="3200370" indent="0" algn="ctr">
              <a:buNone/>
              <a:defRPr sz="1600"/>
            </a:lvl8pPr>
            <a:lvl9pPr marL="3657565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6A6614C-4A22-7E48-A283-0F0B595F44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4AEE28-9A2A-0C4E-ADD2-70477473F2BE}" type="datetimeFigureOut">
              <a:rPr lang="en-US" smtClean="0"/>
              <a:t>7/2/2020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A1D17A-02D3-A141-9307-1FB3962207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8253765-4071-C64F-9D8B-C836687849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8968B-CCC4-0C46-8F4E-B60FF0B1BD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58214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58021B-1CF4-B948-A2AE-F4B3637BEB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2A716A2-0619-EE41-8FA7-B570BB52735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E009BB3-0D50-F949-860B-72AB96051B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4AEE28-9A2A-0C4E-ADD2-70477473F2BE}" type="datetimeFigureOut">
              <a:rPr lang="en-US" smtClean="0"/>
              <a:t>7/2/2020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8F7905-DD72-C243-AC6D-6567522354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C55FDB6-E93C-A44C-8179-5BF4CAF059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8968B-CCC4-0C46-8F4E-B60FF0B1BD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69753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A9896C5-6208-1647-9D33-01A93CFB37A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AF256AA-163F-F941-AF43-C1BB903D908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0D723C6-CC6A-0E42-BE66-9DF30F0A6A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4AEE28-9A2A-0C4E-ADD2-70477473F2BE}" type="datetimeFigureOut">
              <a:rPr lang="en-US" smtClean="0"/>
              <a:t>7/2/2020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7D55B2-84E8-C348-9DD0-2882223C81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A027CB3-CB56-894A-8249-506510B17E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8968B-CCC4-0C46-8F4E-B60FF0B1BD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19371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7A5A2A-5786-F94F-B1CF-FBC9C8C056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861EFE-1646-494C-B6A5-DE51E065D4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CF1BCA2-511A-0441-B289-859D58CAF4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4AEE28-9A2A-0C4E-ADD2-70477473F2BE}" type="datetimeFigureOut">
              <a:rPr lang="en-US" smtClean="0"/>
              <a:t>7/2/2020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20C90FF-2001-A74E-AE96-2D10335E01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27018D9-50DA-0E4D-A38D-2EA6BFEE04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8968B-CCC4-0C46-8F4E-B60FF0B1BD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37551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13318C-78DA-F74C-A10E-5CC227E04A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9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B2AB735-FB19-DA48-A9D5-6F6F8AF21FB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196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91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58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8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97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17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37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56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CE0B93B-FD09-E34B-B615-9F900D9C8D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4AEE28-9A2A-0C4E-ADD2-70477473F2BE}" type="datetimeFigureOut">
              <a:rPr lang="en-US" smtClean="0"/>
              <a:t>7/2/2020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A8D9089-3B1A-804D-A1D4-A101741F2F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0B061E6-C830-2649-8D42-0EE72EF6F5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8968B-CCC4-0C46-8F4E-B60FF0B1BD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22360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E7EC56-9DA7-3042-84B9-0F3A40ECD9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A213F9-5254-0843-801F-8E74D1C8E02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1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AAA3446-1392-8542-B65D-C20F9A49F85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1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F0E09F2-42F7-B74C-BE95-66E66EC1B6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4AEE28-9A2A-0C4E-ADD2-70477473F2BE}" type="datetimeFigureOut">
              <a:rPr lang="en-US" smtClean="0"/>
              <a:t>7/2/2020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658D0AC-8F3D-0A45-9F34-677F60C877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3DAF212-AEB0-F140-9378-CFFFD7BED2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8968B-CCC4-0C46-8F4E-B60FF0B1BD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4589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A7ABC9-824A-8645-BF67-6291BED1EF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0DF90F4-0333-8046-B094-0678C53F65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9" y="1681164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96" indent="0">
              <a:buNone/>
              <a:defRPr sz="2000" b="1"/>
            </a:lvl2pPr>
            <a:lvl3pPr marL="914391" indent="0">
              <a:buNone/>
              <a:defRPr sz="1800" b="1"/>
            </a:lvl3pPr>
            <a:lvl4pPr marL="1371587" indent="0">
              <a:buNone/>
              <a:defRPr sz="1600" b="1"/>
            </a:lvl4pPr>
            <a:lvl5pPr marL="1828783" indent="0">
              <a:buNone/>
              <a:defRPr sz="1600" b="1"/>
            </a:lvl5pPr>
            <a:lvl6pPr marL="2285978" indent="0">
              <a:buNone/>
              <a:defRPr sz="1600" b="1"/>
            </a:lvl6pPr>
            <a:lvl7pPr marL="2743174" indent="0">
              <a:buNone/>
              <a:defRPr sz="1600" b="1"/>
            </a:lvl7pPr>
            <a:lvl8pPr marL="3200370" indent="0">
              <a:buNone/>
              <a:defRPr sz="1600" b="1"/>
            </a:lvl8pPr>
            <a:lvl9pPr marL="3657565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8D3530F-5FAB-914C-A5B0-0E373DD7A1E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AED4B02-674F-3043-BDB6-02B08DED022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1" y="1681164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96" indent="0">
              <a:buNone/>
              <a:defRPr sz="2000" b="1"/>
            </a:lvl2pPr>
            <a:lvl3pPr marL="914391" indent="0">
              <a:buNone/>
              <a:defRPr sz="1800" b="1"/>
            </a:lvl3pPr>
            <a:lvl4pPr marL="1371587" indent="0">
              <a:buNone/>
              <a:defRPr sz="1600" b="1"/>
            </a:lvl4pPr>
            <a:lvl5pPr marL="1828783" indent="0">
              <a:buNone/>
              <a:defRPr sz="1600" b="1"/>
            </a:lvl5pPr>
            <a:lvl6pPr marL="2285978" indent="0">
              <a:buNone/>
              <a:defRPr sz="1600" b="1"/>
            </a:lvl6pPr>
            <a:lvl7pPr marL="2743174" indent="0">
              <a:buNone/>
              <a:defRPr sz="1600" b="1"/>
            </a:lvl7pPr>
            <a:lvl8pPr marL="3200370" indent="0">
              <a:buNone/>
              <a:defRPr sz="1600" b="1"/>
            </a:lvl8pPr>
            <a:lvl9pPr marL="3657565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49A66DC-8D75-4E4C-AFDC-3A4D1C5FC48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DA6981C-933C-0B45-93C4-38E0508DDD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4AEE28-9A2A-0C4E-ADD2-70477473F2BE}" type="datetimeFigureOut">
              <a:rPr lang="en-US" smtClean="0"/>
              <a:t>7/2/2020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CE190AF-7287-9D42-9909-DB185AEC9D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1BCA180-A6B8-1240-94DA-5E474ABF1B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8968B-CCC4-0C46-8F4E-B60FF0B1BD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45158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6E29F8-AFBA-9243-8FF5-32F6EEEE84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5530843-6292-4F4E-908C-91D1513AE2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4AEE28-9A2A-0C4E-ADD2-70477473F2BE}" type="datetimeFigureOut">
              <a:rPr lang="en-US" smtClean="0"/>
              <a:t>7/2/2020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9D6436F-BFC8-B648-A45E-2A8A20159F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278B9A9-B23C-1B42-BEBB-74EF7068F3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8968B-CCC4-0C46-8F4E-B60FF0B1BD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25848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A94E556-1369-1B4F-BF2A-3F7055B0C3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4AEE28-9A2A-0C4E-ADD2-70477473F2BE}" type="datetimeFigureOut">
              <a:rPr lang="en-US" smtClean="0"/>
              <a:t>7/2/2020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C71C3DD-7318-5B45-8FED-777D03507D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FADFA6B-7764-7842-956C-671A67CAA7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8968B-CCC4-0C46-8F4E-B60FF0B1BD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95994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3E8950-1B27-074D-9860-3D9D556016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9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B58A15-0571-B749-96EE-222F85E760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9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0BA3FF3-E7C6-C84C-835F-A064F18FEBB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9" y="2057401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96" indent="0">
              <a:buNone/>
              <a:defRPr sz="1400"/>
            </a:lvl2pPr>
            <a:lvl3pPr marL="914391" indent="0">
              <a:buNone/>
              <a:defRPr sz="1200"/>
            </a:lvl3pPr>
            <a:lvl4pPr marL="1371587" indent="0">
              <a:buNone/>
              <a:defRPr sz="1000"/>
            </a:lvl4pPr>
            <a:lvl5pPr marL="1828783" indent="0">
              <a:buNone/>
              <a:defRPr sz="1000"/>
            </a:lvl5pPr>
            <a:lvl6pPr marL="2285978" indent="0">
              <a:buNone/>
              <a:defRPr sz="1000"/>
            </a:lvl6pPr>
            <a:lvl7pPr marL="2743174" indent="0">
              <a:buNone/>
              <a:defRPr sz="1000"/>
            </a:lvl7pPr>
            <a:lvl8pPr marL="3200370" indent="0">
              <a:buNone/>
              <a:defRPr sz="1000"/>
            </a:lvl8pPr>
            <a:lvl9pPr marL="3657565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6632788-B4DA-A644-9E6A-37A3A5FA8E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4AEE28-9A2A-0C4E-ADD2-70477473F2BE}" type="datetimeFigureOut">
              <a:rPr lang="en-US" smtClean="0"/>
              <a:t>7/2/2020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116CF65-4B90-5044-A1E2-A7A923A6C2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0E1B6E4-ABB3-D047-939A-33A914F2BA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8968B-CCC4-0C46-8F4E-B60FF0B1BD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54036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9EA184-68B4-FE46-A74D-4D36E8D015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9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D9AC067-F220-C44D-B8A7-E21CD2FA149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9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196" indent="0">
              <a:buNone/>
              <a:defRPr sz="2800"/>
            </a:lvl2pPr>
            <a:lvl3pPr marL="914391" indent="0">
              <a:buNone/>
              <a:defRPr sz="2400"/>
            </a:lvl3pPr>
            <a:lvl4pPr marL="1371587" indent="0">
              <a:buNone/>
              <a:defRPr sz="2000"/>
            </a:lvl4pPr>
            <a:lvl5pPr marL="1828783" indent="0">
              <a:buNone/>
              <a:defRPr sz="2000"/>
            </a:lvl5pPr>
            <a:lvl6pPr marL="2285978" indent="0">
              <a:buNone/>
              <a:defRPr sz="2000"/>
            </a:lvl6pPr>
            <a:lvl7pPr marL="2743174" indent="0">
              <a:buNone/>
              <a:defRPr sz="2000"/>
            </a:lvl7pPr>
            <a:lvl8pPr marL="3200370" indent="0">
              <a:buNone/>
              <a:defRPr sz="2000"/>
            </a:lvl8pPr>
            <a:lvl9pPr marL="3657565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CB9BF14-150B-AA4B-AC9B-6A61548AB9C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9" y="2057401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96" indent="0">
              <a:buNone/>
              <a:defRPr sz="1400"/>
            </a:lvl2pPr>
            <a:lvl3pPr marL="914391" indent="0">
              <a:buNone/>
              <a:defRPr sz="1200"/>
            </a:lvl3pPr>
            <a:lvl4pPr marL="1371587" indent="0">
              <a:buNone/>
              <a:defRPr sz="1000"/>
            </a:lvl4pPr>
            <a:lvl5pPr marL="1828783" indent="0">
              <a:buNone/>
              <a:defRPr sz="1000"/>
            </a:lvl5pPr>
            <a:lvl6pPr marL="2285978" indent="0">
              <a:buNone/>
              <a:defRPr sz="1000"/>
            </a:lvl6pPr>
            <a:lvl7pPr marL="2743174" indent="0">
              <a:buNone/>
              <a:defRPr sz="1000"/>
            </a:lvl7pPr>
            <a:lvl8pPr marL="3200370" indent="0">
              <a:buNone/>
              <a:defRPr sz="1000"/>
            </a:lvl8pPr>
            <a:lvl9pPr marL="3657565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3F630A5-C39E-AD4E-B856-08D959DD61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4AEE28-9A2A-0C4E-ADD2-70477473F2BE}" type="datetimeFigureOut">
              <a:rPr lang="en-US" smtClean="0"/>
              <a:t>7/2/2020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0414C49-6C2C-1141-AA3D-C4BED1946D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5CA54FE-D1D1-514E-A2CF-9C63B3E526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8968B-CCC4-0C46-8F4E-B60FF0B1BD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88381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1E5368B-56BE-1242-99AE-0D0E6A712C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187086D-F61C-2742-A013-0E59D7A0731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8B520F5-E113-514E-BCA5-A8D920ACD27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1"/>
            <a:ext cx="27432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4AEE28-9A2A-0C4E-ADD2-70477473F2BE}" type="datetimeFigureOut">
              <a:rPr lang="en-US" smtClean="0"/>
              <a:t>7/2/2020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58FAFCC-867D-E648-A0BB-79407B5F4CD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273F2BA-74EC-7B42-9ED0-F3DA7A30809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1"/>
            <a:ext cx="27432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A8968B-CCC4-0C46-8F4E-B60FF0B1BD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11035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391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98" indent="-228598" algn="l" defTabSz="914391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93" indent="-228598" algn="l" defTabSz="914391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89" indent="-228598" algn="l" defTabSz="914391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85" indent="-228598" algn="l" defTabSz="914391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80" indent="-228598" algn="l" defTabSz="914391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76" indent="-228598" algn="l" defTabSz="914391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72" indent="-228598" algn="l" defTabSz="914391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67" indent="-228598" algn="l" defTabSz="914391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63" indent="-228598" algn="l" defTabSz="914391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96" algn="l" defTabSz="9143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91" algn="l" defTabSz="9143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87" algn="l" defTabSz="9143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83" algn="l" defTabSz="9143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78" algn="l" defTabSz="9143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74" algn="l" defTabSz="9143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70" algn="l" defTabSz="9143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65" algn="l" defTabSz="9143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sv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svg"/><Relationship Id="rId5" Type="http://schemas.openxmlformats.org/officeDocument/2006/relationships/image" Target="../media/image3.png"/><Relationship Id="rId4" Type="http://schemas.openxmlformats.org/officeDocument/2006/relationships/image" Target="../media/image2.sv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wanacal.com/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" name="Group 20">
            <a:extLst>
              <a:ext uri="{FF2B5EF4-FFF2-40B4-BE49-F238E27FC236}">
                <a16:creationId xmlns:a16="http://schemas.microsoft.com/office/drawing/2014/main" id="{BE420F71-3D27-6845-8F1D-9041D8166DBC}"/>
              </a:ext>
            </a:extLst>
          </p:cNvPr>
          <p:cNvGrpSpPr/>
          <p:nvPr/>
        </p:nvGrpSpPr>
        <p:grpSpPr>
          <a:xfrm>
            <a:off x="900765" y="937719"/>
            <a:ext cx="1417320" cy="1717491"/>
            <a:chOff x="452437" y="381216"/>
            <a:chExt cx="914400" cy="1061821"/>
          </a:xfrm>
        </p:grpSpPr>
        <p:pic>
          <p:nvPicPr>
            <p:cNvPr id="3" name="Graphic 2" descr="Recycle">
              <a:extLst>
                <a:ext uri="{FF2B5EF4-FFF2-40B4-BE49-F238E27FC236}">
                  <a16:creationId xmlns:a16="http://schemas.microsoft.com/office/drawing/2014/main" id="{70CCB023-2D20-C44D-A40D-CA60626F8D45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452437" y="528637"/>
              <a:ext cx="914400" cy="914400"/>
            </a:xfrm>
            <a:prstGeom prst="rect">
              <a:avLst/>
            </a:prstGeom>
          </p:spPr>
        </p:pic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BF1C0A2E-CD31-0D44-BAC6-A08E781CFD80}"/>
                </a:ext>
              </a:extLst>
            </p:cNvPr>
            <p:cNvSpPr txBox="1"/>
            <p:nvPr/>
          </p:nvSpPr>
          <p:spPr>
            <a:xfrm>
              <a:off x="587897" y="381216"/>
              <a:ext cx="643477" cy="24736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>
                  <a:solidFill>
                    <a:srgbClr val="00B050"/>
                  </a:solidFill>
                  <a:latin typeface="Avenir Next LT Pro" panose="020B0504020202020204" pitchFamily="34" charset="77"/>
                  <a:cs typeface="Arial" panose="020B0604020202020204" pitchFamily="34" charset="0"/>
                </a:rPr>
                <a:t>$1,500</a:t>
              </a:r>
            </a:p>
          </p:txBody>
        </p:sp>
      </p:grpSp>
      <p:grpSp>
        <p:nvGrpSpPr>
          <p:cNvPr id="17" name="Group 16">
            <a:extLst>
              <a:ext uri="{FF2B5EF4-FFF2-40B4-BE49-F238E27FC236}">
                <a16:creationId xmlns:a16="http://schemas.microsoft.com/office/drawing/2014/main" id="{48824425-C267-694F-AD22-8442B755260D}"/>
              </a:ext>
            </a:extLst>
          </p:cNvPr>
          <p:cNvGrpSpPr/>
          <p:nvPr/>
        </p:nvGrpSpPr>
        <p:grpSpPr>
          <a:xfrm>
            <a:off x="875787" y="4583119"/>
            <a:ext cx="1417320" cy="1706198"/>
            <a:chOff x="452432" y="5324723"/>
            <a:chExt cx="914400" cy="1053932"/>
          </a:xfrm>
          <a:solidFill>
            <a:schemeClr val="bg2">
              <a:lumMod val="50000"/>
            </a:schemeClr>
          </a:solidFill>
        </p:grpSpPr>
        <p:pic>
          <p:nvPicPr>
            <p:cNvPr id="9" name="Graphic 8" descr="Recycle">
              <a:extLst>
                <a:ext uri="{FF2B5EF4-FFF2-40B4-BE49-F238E27FC236}">
                  <a16:creationId xmlns:a16="http://schemas.microsoft.com/office/drawing/2014/main" id="{9036984E-15A5-BA47-8CE0-C0D15ECE28EE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p:blipFill>
          <p:spPr>
            <a:xfrm>
              <a:off x="452432" y="5464255"/>
              <a:ext cx="914400" cy="914400"/>
            </a:xfrm>
            <a:prstGeom prst="rect">
              <a:avLst/>
            </a:prstGeom>
          </p:spPr>
        </p:pic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7EF661A1-6907-6846-8384-54F44E41CC4C}"/>
                </a:ext>
              </a:extLst>
            </p:cNvPr>
            <p:cNvSpPr txBox="1"/>
            <p:nvPr/>
          </p:nvSpPr>
          <p:spPr>
            <a:xfrm>
              <a:off x="657701" y="5324723"/>
              <a:ext cx="503860" cy="24715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>
                  <a:solidFill>
                    <a:schemeClr val="bg2">
                      <a:lumMod val="50000"/>
                    </a:schemeClr>
                  </a:solidFill>
                  <a:latin typeface="Avenir Next LT Pro" panose="020B0504020202020204" pitchFamily="34" charset="77"/>
                  <a:cs typeface="Arial" panose="020B0604020202020204" pitchFamily="34" charset="0"/>
                </a:rPr>
                <a:t>$250</a:t>
              </a:r>
            </a:p>
          </p:txBody>
        </p:sp>
      </p:grpSp>
      <p:sp>
        <p:nvSpPr>
          <p:cNvPr id="27" name="TextBox 26">
            <a:extLst>
              <a:ext uri="{FF2B5EF4-FFF2-40B4-BE49-F238E27FC236}">
                <a16:creationId xmlns:a16="http://schemas.microsoft.com/office/drawing/2014/main" id="{F88667E8-0723-F341-916F-4F9FD890C5F6}"/>
              </a:ext>
            </a:extLst>
          </p:cNvPr>
          <p:cNvSpPr txBox="1"/>
          <p:nvPr/>
        </p:nvSpPr>
        <p:spPr>
          <a:xfrm>
            <a:off x="6618015" y="161957"/>
            <a:ext cx="55022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  <a:latin typeface="Avenir Next LT Pro" panose="020B0504020202020204" pitchFamily="34" charset="77"/>
              </a:rPr>
              <a:t>WEBINAR SERIES SPONSORSHIP OPPORTUNITIES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CBFB7649-31F7-5547-8DAD-0ACC51CCE013}"/>
              </a:ext>
            </a:extLst>
          </p:cNvPr>
          <p:cNvSpPr txBox="1"/>
          <p:nvPr/>
        </p:nvSpPr>
        <p:spPr>
          <a:xfrm>
            <a:off x="144764" y="115791"/>
            <a:ext cx="2148345" cy="461665"/>
          </a:xfrm>
          <a:prstGeom prst="rect">
            <a:avLst/>
          </a:prstGeom>
          <a:solidFill>
            <a:srgbClr val="002060"/>
          </a:solidFill>
        </p:spPr>
        <p:txBody>
          <a:bodyPr wrap="none" rtlCol="0">
            <a:spAutoFit/>
          </a:bodyPr>
          <a:lstStyle/>
          <a:p>
            <a:r>
              <a:rPr lang="en-US" sz="2400" b="1" dirty="0">
                <a:solidFill>
                  <a:schemeClr val="bg1"/>
                </a:solidFill>
                <a:latin typeface="Avenir Next LT Pro" panose="020B0504020202020204" pitchFamily="34" charset="77"/>
              </a:rPr>
              <a:t>VISION 2020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B8A201F-99AF-3649-91AC-F717647A2924}"/>
              </a:ext>
            </a:extLst>
          </p:cNvPr>
          <p:cNvSpPr txBox="1"/>
          <p:nvPr/>
        </p:nvSpPr>
        <p:spPr>
          <a:xfrm>
            <a:off x="2293104" y="919302"/>
            <a:ext cx="7799987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  <a:latin typeface="Avenir Next LT Pro" panose="020B0504020202020204" pitchFamily="34" charset="77"/>
                <a:cs typeface="Arial" panose="020B0604020202020204" pitchFamily="34" charset="0"/>
              </a:rPr>
              <a:t>At the $1,500 level, your organization will be highlighted as the primary sponsor for an individual webinar.</a:t>
            </a:r>
          </a:p>
          <a:p>
            <a:endParaRPr lang="en-US" dirty="0">
              <a:solidFill>
                <a:schemeClr val="bg1"/>
              </a:solidFill>
              <a:latin typeface="Avenir Next LT Pro" panose="020B0504020202020204" pitchFamily="34" charset="77"/>
              <a:cs typeface="Arial" panose="020B0604020202020204" pitchFamily="34" charset="0"/>
            </a:endParaRPr>
          </a:p>
          <a:p>
            <a:r>
              <a:rPr lang="en-US" dirty="0">
                <a:solidFill>
                  <a:schemeClr val="bg1"/>
                </a:solidFill>
                <a:latin typeface="Avenir Next LT Pro" panose="020B0504020202020204" pitchFamily="34" charset="77"/>
                <a:cs typeface="Arial" panose="020B0604020202020204" pitchFamily="34" charset="0"/>
              </a:rPr>
              <a:t>Your generous sponsorship will be highlighted at the beginning of the sponsored webinar, in email and social marketing campaigns for the webinar, and on the Vision 2020 Webinar Series website. 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AC1F82D3-0065-DE49-A7D5-79522773E835}"/>
              </a:ext>
            </a:extLst>
          </p:cNvPr>
          <p:cNvSpPr txBox="1"/>
          <p:nvPr/>
        </p:nvSpPr>
        <p:spPr>
          <a:xfrm>
            <a:off x="2293104" y="3257034"/>
            <a:ext cx="847999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  <a:latin typeface="Avenir Next LT Pro" panose="020B0504020202020204" pitchFamily="34" charset="77"/>
                <a:cs typeface="Arial" panose="020B0604020202020204" pitchFamily="34" charset="0"/>
              </a:rPr>
              <a:t>Medium logo display on the Vision 2020 Webinar Series website and on general sponsorship slide at each webinar.</a:t>
            </a:r>
          </a:p>
          <a:p>
            <a:endParaRPr lang="en-US" dirty="0">
              <a:solidFill>
                <a:schemeClr val="bg1"/>
              </a:solidFill>
              <a:latin typeface="Avenir Next LT Pro" panose="020B0504020202020204" pitchFamily="34" charset="77"/>
              <a:cs typeface="Arial" panose="020B0604020202020204" pitchFamily="34" charset="0"/>
            </a:endParaRPr>
          </a:p>
          <a:p>
            <a:r>
              <a:rPr lang="en-US" i="1" dirty="0">
                <a:solidFill>
                  <a:schemeClr val="bg1"/>
                </a:solidFill>
                <a:latin typeface="Avenir Next LT Pro" panose="020B0504020202020204" pitchFamily="34" charset="77"/>
                <a:cs typeface="Arial" panose="020B0604020202020204" pitchFamily="34" charset="0"/>
              </a:rPr>
              <a:t>Seeking co-sponsors at the $750 level to attain primary sponsorship benefits!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71C578D5-9FF3-DC42-B046-E6BD896B4272}"/>
              </a:ext>
            </a:extLst>
          </p:cNvPr>
          <p:cNvSpPr txBox="1"/>
          <p:nvPr/>
        </p:nvSpPr>
        <p:spPr>
          <a:xfrm>
            <a:off x="2293106" y="5040769"/>
            <a:ext cx="882504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  <a:latin typeface="Avenir Next LT Pro" panose="020B0504020202020204" pitchFamily="34" charset="77"/>
                <a:cs typeface="Arial" panose="020B0604020202020204" pitchFamily="34" charset="0"/>
              </a:rPr>
              <a:t>Small logo included on website and on general sponsorship slide at each webinar.</a:t>
            </a:r>
          </a:p>
          <a:p>
            <a:endParaRPr lang="en-US" dirty="0">
              <a:solidFill>
                <a:schemeClr val="bg1"/>
              </a:solidFill>
              <a:latin typeface="Avenir Next LT Pro" panose="020B0504020202020204" pitchFamily="34" charset="77"/>
              <a:cs typeface="Arial" panose="020B0604020202020204" pitchFamily="34" charset="0"/>
            </a:endParaRPr>
          </a:p>
          <a:p>
            <a:endParaRPr lang="en-US" dirty="0">
              <a:solidFill>
                <a:schemeClr val="bg1"/>
              </a:solidFill>
              <a:latin typeface="Avenir Next LT Pro" panose="020B0504020202020204" pitchFamily="34" charset="77"/>
              <a:cs typeface="Arial" panose="020B0604020202020204" pitchFamily="34" charset="0"/>
            </a:endParaRPr>
          </a:p>
        </p:txBody>
      </p:sp>
      <p:grpSp>
        <p:nvGrpSpPr>
          <p:cNvPr id="31" name="Group 30">
            <a:extLst>
              <a:ext uri="{FF2B5EF4-FFF2-40B4-BE49-F238E27FC236}">
                <a16:creationId xmlns:a16="http://schemas.microsoft.com/office/drawing/2014/main" id="{985881E4-CA85-374A-A409-841EE150D672}"/>
              </a:ext>
            </a:extLst>
          </p:cNvPr>
          <p:cNvGrpSpPr/>
          <p:nvPr/>
        </p:nvGrpSpPr>
        <p:grpSpPr>
          <a:xfrm>
            <a:off x="875787" y="2886973"/>
            <a:ext cx="1417320" cy="1705797"/>
            <a:chOff x="452437" y="404639"/>
            <a:chExt cx="914400" cy="1038398"/>
          </a:xfrm>
          <a:solidFill>
            <a:srgbClr val="0070C0"/>
          </a:solidFill>
        </p:grpSpPr>
        <p:pic>
          <p:nvPicPr>
            <p:cNvPr id="32" name="Graphic 31" descr="Recycle">
              <a:extLst>
                <a:ext uri="{FF2B5EF4-FFF2-40B4-BE49-F238E27FC236}">
                  <a16:creationId xmlns:a16="http://schemas.microsoft.com/office/drawing/2014/main" id="{CBFDCF60-76C7-AA4A-8415-C6319CD427F3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/>
            </a:stretch>
          </p:blipFill>
          <p:spPr>
            <a:xfrm>
              <a:off x="452437" y="528637"/>
              <a:ext cx="914400" cy="914400"/>
            </a:xfrm>
            <a:prstGeom prst="rect">
              <a:avLst/>
            </a:prstGeom>
          </p:spPr>
        </p:pic>
        <p:sp>
          <p:nvSpPr>
            <p:cNvPr id="33" name="TextBox 32">
              <a:extLst>
                <a:ext uri="{FF2B5EF4-FFF2-40B4-BE49-F238E27FC236}">
                  <a16:creationId xmlns:a16="http://schemas.microsoft.com/office/drawing/2014/main" id="{ECBA60A4-949B-2242-9581-3A4C61D6B389}"/>
                </a:ext>
              </a:extLst>
            </p:cNvPr>
            <p:cNvSpPr txBox="1"/>
            <p:nvPr/>
          </p:nvSpPr>
          <p:spPr>
            <a:xfrm>
              <a:off x="673822" y="404639"/>
              <a:ext cx="503860" cy="24356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>
                  <a:solidFill>
                    <a:srgbClr val="0070C0"/>
                  </a:solidFill>
                  <a:latin typeface="Avenir Next LT Pro" panose="020B0504020202020204" pitchFamily="34" charset="77"/>
                  <a:cs typeface="Arial" panose="020B0604020202020204" pitchFamily="34" charset="0"/>
                </a:rPr>
                <a:t>$750</a:t>
              </a:r>
            </a:p>
          </p:txBody>
        </p:sp>
      </p:grpSp>
      <p:sp>
        <p:nvSpPr>
          <p:cNvPr id="34" name="TextBox 33">
            <a:extLst>
              <a:ext uri="{FF2B5EF4-FFF2-40B4-BE49-F238E27FC236}">
                <a16:creationId xmlns:a16="http://schemas.microsoft.com/office/drawing/2014/main" id="{B32DB86F-5E3F-024C-951A-8CB83CCB9AFC}"/>
              </a:ext>
            </a:extLst>
          </p:cNvPr>
          <p:cNvSpPr txBox="1"/>
          <p:nvPr/>
        </p:nvSpPr>
        <p:spPr>
          <a:xfrm>
            <a:off x="72446" y="6288251"/>
            <a:ext cx="1211955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00" dirty="0">
                <a:solidFill>
                  <a:schemeClr val="bg1"/>
                </a:solidFill>
                <a:latin typeface="Avenir Next LT Pro" panose="020B0504020202020204" pitchFamily="34" charset="77"/>
                <a:cs typeface="Arial" panose="020B0604020202020204" pitchFamily="34" charset="0"/>
              </a:rPr>
              <a:t>Sponsorship funds will be used to supplement lost revenue from the cancellation of the 2020 Western Regional Symposium. </a:t>
            </a:r>
          </a:p>
          <a:p>
            <a:pPr algn="r"/>
            <a:r>
              <a:rPr lang="en-US" sz="1400" dirty="0">
                <a:solidFill>
                  <a:schemeClr val="bg1"/>
                </a:solidFill>
                <a:latin typeface="Avenir Next LT Pro" panose="020B0504020202020204" pitchFamily="34" charset="77"/>
                <a:cs typeface="Arial" panose="020B0604020202020204" pitchFamily="34" charset="0"/>
              </a:rPr>
              <a:t>The WRS is a critical source of funding for the SWANA California Legislative Task Force.</a:t>
            </a:r>
          </a:p>
        </p:txBody>
      </p:sp>
    </p:spTree>
    <p:extLst>
      <p:ext uri="{BB962C8B-B14F-4D97-AF65-F5344CB8AC3E}">
        <p14:creationId xmlns:p14="http://schemas.microsoft.com/office/powerpoint/2010/main" val="1274865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extBox 28">
            <a:extLst>
              <a:ext uri="{FF2B5EF4-FFF2-40B4-BE49-F238E27FC236}">
                <a16:creationId xmlns:a16="http://schemas.microsoft.com/office/drawing/2014/main" id="{92413652-A3C0-6E46-A308-71682492B447}"/>
              </a:ext>
            </a:extLst>
          </p:cNvPr>
          <p:cNvSpPr txBox="1"/>
          <p:nvPr/>
        </p:nvSpPr>
        <p:spPr>
          <a:xfrm>
            <a:off x="1702727" y="2704569"/>
            <a:ext cx="8786545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base"/>
            <a:r>
              <a:rPr lang="en-US" dirty="0">
                <a:solidFill>
                  <a:schemeClr val="bg1"/>
                </a:solidFill>
                <a:latin typeface="Avenir Next LT Pro" panose="020B0504020202020204" pitchFamily="34" charset="77"/>
              </a:rPr>
              <a:t>PAYMENTS</a:t>
            </a:r>
            <a:endParaRPr lang="en-US" b="1" dirty="0">
              <a:solidFill>
                <a:schemeClr val="bg1"/>
              </a:solidFill>
              <a:latin typeface="Avenir Next LT Pro" panose="020B0504020202020204" pitchFamily="34" charset="77"/>
            </a:endParaRPr>
          </a:p>
          <a:p>
            <a:pPr algn="ctr" fontAlgn="base"/>
            <a:endParaRPr lang="en-US" dirty="0">
              <a:solidFill>
                <a:schemeClr val="bg1"/>
              </a:solidFill>
              <a:latin typeface="Avenir Next LT Pro" panose="020B0504020202020204" pitchFamily="34" charset="77"/>
            </a:endParaRPr>
          </a:p>
          <a:p>
            <a:pPr algn="ctr" fontAlgn="base"/>
            <a:r>
              <a:rPr lang="en-US" dirty="0">
                <a:solidFill>
                  <a:schemeClr val="bg1"/>
                </a:solidFill>
                <a:latin typeface="Avenir Next LT Pro" panose="020B0504020202020204" pitchFamily="34" charset="77"/>
              </a:rPr>
              <a:t>Please make checks out to: </a:t>
            </a:r>
            <a:r>
              <a:rPr lang="en-US" b="1" dirty="0">
                <a:solidFill>
                  <a:schemeClr val="bg1"/>
                </a:solidFill>
                <a:latin typeface="Avenir Next LT Pro" panose="020B0504020202020204" pitchFamily="34" charset="77"/>
              </a:rPr>
              <a:t>SWANA California Gold Rush Chapter</a:t>
            </a:r>
            <a:r>
              <a:rPr lang="en-US" dirty="0">
                <a:solidFill>
                  <a:schemeClr val="bg1"/>
                </a:solidFill>
                <a:latin typeface="Avenir Next LT Pro" panose="020B0504020202020204" pitchFamily="34" charset="77"/>
              </a:rPr>
              <a:t> (Tax ID # 68-0014563) and mail to SWANA WRS 2020, Northern California Gold Rush Chapter, Golder Associates, Attn: James Moore, 1000 Enterprise Way, Suite 190, Roseville, CA 95678.  </a:t>
            </a:r>
          </a:p>
          <a:p>
            <a:pPr algn="ctr" fontAlgn="base"/>
            <a:endParaRPr lang="en-US" dirty="0">
              <a:solidFill>
                <a:schemeClr val="bg1"/>
              </a:solidFill>
              <a:latin typeface="Avenir Next LT Pro" panose="020B0504020202020204" pitchFamily="34" charset="77"/>
            </a:endParaRPr>
          </a:p>
          <a:p>
            <a:pPr algn="ctr" fontAlgn="base"/>
            <a:r>
              <a:rPr lang="en-US" dirty="0">
                <a:solidFill>
                  <a:schemeClr val="bg1"/>
                </a:solidFill>
                <a:latin typeface="Avenir Next LT Pro" panose="020B0504020202020204" pitchFamily="34" charset="77"/>
              </a:rPr>
              <a:t>Credit card registration is also accepted at: </a:t>
            </a:r>
            <a:r>
              <a:rPr lang="en-US" u="sng" dirty="0">
                <a:solidFill>
                  <a:schemeClr val="bg1"/>
                </a:solidFill>
                <a:latin typeface="Avenir Next LT Pro" panose="020B0504020202020204" pitchFamily="34" charset="77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www.swananorcal.com</a:t>
            </a:r>
            <a:r>
              <a:rPr lang="en-US" dirty="0">
                <a:solidFill>
                  <a:schemeClr val="bg1"/>
                </a:solidFill>
                <a:latin typeface="Avenir Next LT Pro" panose="020B0504020202020204" pitchFamily="34" charset="77"/>
              </a:rPr>
              <a:t>.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AA30F31E-FA8C-D74B-94E3-9931A182A2E5}"/>
              </a:ext>
            </a:extLst>
          </p:cNvPr>
          <p:cNvSpPr/>
          <p:nvPr/>
        </p:nvSpPr>
        <p:spPr>
          <a:xfrm>
            <a:off x="2572987" y="1565767"/>
            <a:ext cx="697477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>
                <a:solidFill>
                  <a:schemeClr val="bg1"/>
                </a:solidFill>
                <a:latin typeface="Avenir Next LT Pro" panose="020B0504020202020204" pitchFamily="34" charset="77"/>
                <a:cs typeface="Arial" panose="020B0604020202020204" pitchFamily="34" charset="0"/>
              </a:rPr>
              <a:t>QUESTIONS?</a:t>
            </a:r>
          </a:p>
          <a:p>
            <a:pPr algn="ctr"/>
            <a:r>
              <a:rPr lang="en-US" dirty="0">
                <a:solidFill>
                  <a:schemeClr val="bg1"/>
                </a:solidFill>
                <a:latin typeface="Avenir Next LT Pro" panose="020B0504020202020204" pitchFamily="34" charset="77"/>
                <a:cs typeface="Arial" panose="020B0604020202020204" pitchFamily="34" charset="0"/>
              </a:rPr>
              <a:t>Contact Christine Wolfe at </a:t>
            </a:r>
            <a:r>
              <a:rPr lang="en-US" dirty="0" err="1">
                <a:solidFill>
                  <a:schemeClr val="bg1"/>
                </a:solidFill>
                <a:latin typeface="Avenir Next LT Pro" panose="020B0504020202020204" pitchFamily="34" charset="77"/>
                <a:cs typeface="Arial" panose="020B0604020202020204" pitchFamily="34" charset="0"/>
              </a:rPr>
              <a:t>cwolfe@recology.com</a:t>
            </a:r>
            <a:r>
              <a:rPr lang="en-US" dirty="0">
                <a:solidFill>
                  <a:schemeClr val="bg1"/>
                </a:solidFill>
                <a:latin typeface="Avenir Next LT Pro" panose="020B0504020202020204" pitchFamily="34" charset="77"/>
                <a:cs typeface="Arial" panose="020B0604020202020204" pitchFamily="34" charset="0"/>
              </a:rPr>
              <a:t> 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D579187-AF7D-E546-8B36-78E17622F65B}"/>
              </a:ext>
            </a:extLst>
          </p:cNvPr>
          <p:cNvSpPr txBox="1"/>
          <p:nvPr/>
        </p:nvSpPr>
        <p:spPr>
          <a:xfrm>
            <a:off x="6618015" y="161957"/>
            <a:ext cx="55022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  <a:latin typeface="Avenir Next LT Pro" panose="020B0504020202020204" pitchFamily="34" charset="77"/>
              </a:rPr>
              <a:t>WEBINAR SERIES SPONSORSHIP OPPORTUNITIES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3F3DB2D-55C7-594B-B079-2F3C0233B46B}"/>
              </a:ext>
            </a:extLst>
          </p:cNvPr>
          <p:cNvSpPr txBox="1"/>
          <p:nvPr/>
        </p:nvSpPr>
        <p:spPr>
          <a:xfrm>
            <a:off x="144764" y="115791"/>
            <a:ext cx="2148345" cy="461665"/>
          </a:xfrm>
          <a:prstGeom prst="rect">
            <a:avLst/>
          </a:prstGeom>
          <a:solidFill>
            <a:srgbClr val="002060"/>
          </a:solidFill>
        </p:spPr>
        <p:txBody>
          <a:bodyPr wrap="none" rtlCol="0">
            <a:spAutoFit/>
          </a:bodyPr>
          <a:lstStyle/>
          <a:p>
            <a:r>
              <a:rPr lang="en-US" sz="2400" b="1" dirty="0">
                <a:solidFill>
                  <a:schemeClr val="bg1"/>
                </a:solidFill>
                <a:latin typeface="Avenir Next LT Pro" panose="020B0504020202020204" pitchFamily="34" charset="77"/>
              </a:rPr>
              <a:t>VISION 2020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B86D9158-266D-9641-BAC2-05C000321CCF}"/>
              </a:ext>
            </a:extLst>
          </p:cNvPr>
          <p:cNvSpPr/>
          <p:nvPr/>
        </p:nvSpPr>
        <p:spPr>
          <a:xfrm>
            <a:off x="990611" y="5915267"/>
            <a:ext cx="1021077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>
                <a:solidFill>
                  <a:schemeClr val="accent2"/>
                </a:solidFill>
                <a:latin typeface="Avenir Next LT Pro" panose="020B0504020202020204" pitchFamily="34" charset="77"/>
                <a:cs typeface="Arial" panose="020B0604020202020204" pitchFamily="34" charset="0"/>
              </a:rPr>
              <a:t>Your support is appreciated during this difficult time – we’re grateful to all our partners! </a:t>
            </a:r>
          </a:p>
        </p:txBody>
      </p:sp>
    </p:spTree>
    <p:extLst>
      <p:ext uri="{BB962C8B-B14F-4D97-AF65-F5344CB8AC3E}">
        <p14:creationId xmlns:p14="http://schemas.microsoft.com/office/powerpoint/2010/main" val="6063499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3662</TotalTime>
  <Words>188</Words>
  <Application>Microsoft Office PowerPoint</Application>
  <PresentationFormat>Widescreen</PresentationFormat>
  <Paragraphs>26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Avenir Next LT Pro</vt:lpstr>
      <vt:lpstr>Calibri</vt:lpstr>
      <vt:lpstr>Calibri Light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Christine Wolfe</dc:creator>
  <cp:lastModifiedBy>Christine Wolfe</cp:lastModifiedBy>
  <cp:revision>34</cp:revision>
  <dcterms:created xsi:type="dcterms:W3CDTF">2020-06-08T17:05:39Z</dcterms:created>
  <dcterms:modified xsi:type="dcterms:W3CDTF">2020-07-02T22:55:04Z</dcterms:modified>
</cp:coreProperties>
</file>